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174"/>
      </p:cViewPr>
      <p:guideLst>
        <p:guide orient="horz" pos="713"/>
        <p:guide pos="19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240001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729775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47986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02756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875778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15568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834491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510068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62073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501174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132461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34878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4040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576367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19868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87033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25975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01463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127159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74261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681069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68162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07F84-D9D4-4135-97FF-588B37299F11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3317-B806-4259-A2AD-AFDC13BB9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40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E967-E1C7-4BAA-A44C-84A3F7EFF2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0CF1F-FC89-4601-B912-AD2AD00FBF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44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microsoft.com/office/2007/relationships/hdphoto" Target="../media/hdphoto2.wdp"/><Relationship Id="rId7" Type="http://schemas.openxmlformats.org/officeDocument/2006/relationships/image" Target="../media/image48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04" y="52344"/>
            <a:ext cx="4394584" cy="50920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1918" y="627534"/>
            <a:ext cx="50338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solidFill>
                  <a:schemeClr val="tx2"/>
                </a:solidFill>
              </a:rPr>
              <a:t>III </a:t>
            </a:r>
            <a:r>
              <a:rPr lang="ru-RU" sz="5000" b="1" dirty="0" smtClean="0">
                <a:solidFill>
                  <a:schemeClr val="tx2"/>
                </a:solidFill>
              </a:rPr>
              <a:t>закон Ньютона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712" y="1714239"/>
            <a:ext cx="48782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      «Ньютон был первым, кто попытался сформулировать элементарные законы, которые определяют временной ход широкого класса процессов в природе с высокой степенью полноты и точности» и </a:t>
            </a:r>
          </a:p>
          <a:p>
            <a:pPr algn="ctr"/>
            <a:r>
              <a:rPr lang="ru-RU" dirty="0" smtClean="0"/>
              <a:t>«… оказал своими трудами глубокое и сильное влияние на всё мировоззрение в целом»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164287" y="3728408"/>
            <a:ext cx="1424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А. Эйнштейн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5708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0403" y="397211"/>
            <a:ext cx="3494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</a:rPr>
              <a:t>Причина изменения скорости </a:t>
            </a:r>
          </a:p>
          <a:p>
            <a:pPr algn="ctr"/>
            <a:r>
              <a:rPr lang="ru-RU" sz="2000" dirty="0" smtClean="0">
                <a:solidFill>
                  <a:prstClr val="black"/>
                </a:solidFill>
              </a:rPr>
              <a:t>тела или его деформации</a:t>
            </a:r>
            <a:endParaRPr lang="ru-RU" sz="2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3995936" y="1779662"/>
                <a:ext cx="1125628" cy="1231363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6600" b="1" i="1" spc="50" dirty="0" smtClean="0">
                              <a:ln w="11430"/>
                              <a:gradFill>
                                <a:gsLst>
                                  <a:gs pos="25000">
                                    <a:srgbClr val="C0504D">
                                      <a:satMod val="155000"/>
                                    </a:srgbClr>
                                  </a:gs>
                                  <a:gs pos="100000">
                                    <a:srgbClr val="C0504D">
                                      <a:shade val="45000"/>
                                      <a:satMod val="165000"/>
                                    </a:srgb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6600" b="1" i="1" spc="50" dirty="0" smtClean="0">
                              <a:ln w="11430"/>
                              <a:gradFill>
                                <a:gsLst>
                                  <a:gs pos="25000">
                                    <a:srgbClr val="C0504D">
                                      <a:satMod val="155000"/>
                                    </a:srgbClr>
                                  </a:gs>
                                  <a:gs pos="100000">
                                    <a:srgbClr val="C0504D">
                                      <a:shade val="45000"/>
                                      <a:satMod val="165000"/>
                                    </a:srgb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𝑭</m:t>
                          </m:r>
                          <m:r>
                            <m:rPr>
                              <m:nor/>
                            </m:rPr>
                            <a:rPr lang="ru-RU" sz="6600" b="1" spc="50" dirty="0">
                              <a:ln w="11430"/>
                              <a:gradFill>
                                <a:gsLst>
                                  <a:gs pos="25000">
                                    <a:srgbClr val="C0504D">
                                      <a:satMod val="155000"/>
                                    </a:srgbClr>
                                  </a:gs>
                                  <a:gs pos="100000">
                                    <a:srgbClr val="C0504D">
                                      <a:shade val="45000"/>
                                      <a:satMod val="165000"/>
                                    </a:srgb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ru-RU" sz="66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779662"/>
                <a:ext cx="1125628" cy="123136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>
            <a:stCxn id="5" idx="1"/>
          </p:cNvCxnSpPr>
          <p:nvPr/>
        </p:nvCxnSpPr>
        <p:spPr>
          <a:xfrm flipH="1" flipV="1">
            <a:off x="2555776" y="1635646"/>
            <a:ext cx="1440160" cy="7596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9632" y="1317997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Модуль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1317997"/>
            <a:ext cx="1224136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5011145" y="1203598"/>
            <a:ext cx="1145031" cy="864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80758" y="648096"/>
            <a:ext cx="1935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Направление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80758" y="648096"/>
            <a:ext cx="1935658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6300192" y="1203598"/>
            <a:ext cx="1869976" cy="1455275"/>
          </a:xfrm>
          <a:custGeom>
            <a:avLst/>
            <a:gdLst>
              <a:gd name="connsiteX0" fmla="*/ 1029112 w 2292762"/>
              <a:gd name="connsiteY0" fmla="*/ 0 h 1778000"/>
              <a:gd name="connsiteX1" fmla="*/ 1029112 w 2292762"/>
              <a:gd name="connsiteY1" fmla="*/ 0 h 1778000"/>
              <a:gd name="connsiteX2" fmla="*/ 800512 w 2292762"/>
              <a:gd name="connsiteY2" fmla="*/ 31750 h 1778000"/>
              <a:gd name="connsiteX3" fmla="*/ 724312 w 2292762"/>
              <a:gd name="connsiteY3" fmla="*/ 63500 h 1778000"/>
              <a:gd name="connsiteX4" fmla="*/ 673512 w 2292762"/>
              <a:gd name="connsiteY4" fmla="*/ 76200 h 1778000"/>
              <a:gd name="connsiteX5" fmla="*/ 648112 w 2292762"/>
              <a:gd name="connsiteY5" fmla="*/ 95250 h 1778000"/>
              <a:gd name="connsiteX6" fmla="*/ 610012 w 2292762"/>
              <a:gd name="connsiteY6" fmla="*/ 120650 h 1778000"/>
              <a:gd name="connsiteX7" fmla="*/ 584612 w 2292762"/>
              <a:gd name="connsiteY7" fmla="*/ 196850 h 1778000"/>
              <a:gd name="connsiteX8" fmla="*/ 578262 w 2292762"/>
              <a:gd name="connsiteY8" fmla="*/ 215900 h 1778000"/>
              <a:gd name="connsiteX9" fmla="*/ 540162 w 2292762"/>
              <a:gd name="connsiteY9" fmla="*/ 234950 h 1778000"/>
              <a:gd name="connsiteX10" fmla="*/ 495712 w 2292762"/>
              <a:gd name="connsiteY10" fmla="*/ 241300 h 1778000"/>
              <a:gd name="connsiteX11" fmla="*/ 476662 w 2292762"/>
              <a:gd name="connsiteY11" fmla="*/ 247650 h 1778000"/>
              <a:gd name="connsiteX12" fmla="*/ 432212 w 2292762"/>
              <a:gd name="connsiteY12" fmla="*/ 254000 h 1778000"/>
              <a:gd name="connsiteX13" fmla="*/ 413162 w 2292762"/>
              <a:gd name="connsiteY13" fmla="*/ 266700 h 1778000"/>
              <a:gd name="connsiteX14" fmla="*/ 381412 w 2292762"/>
              <a:gd name="connsiteY14" fmla="*/ 273050 h 1778000"/>
              <a:gd name="connsiteX15" fmla="*/ 343312 w 2292762"/>
              <a:gd name="connsiteY15" fmla="*/ 292100 h 1778000"/>
              <a:gd name="connsiteX16" fmla="*/ 311562 w 2292762"/>
              <a:gd name="connsiteY16" fmla="*/ 323850 h 1778000"/>
              <a:gd name="connsiteX17" fmla="*/ 273462 w 2292762"/>
              <a:gd name="connsiteY17" fmla="*/ 361950 h 1778000"/>
              <a:gd name="connsiteX18" fmla="*/ 235362 w 2292762"/>
              <a:gd name="connsiteY18" fmla="*/ 387350 h 1778000"/>
              <a:gd name="connsiteX19" fmla="*/ 222662 w 2292762"/>
              <a:gd name="connsiteY19" fmla="*/ 406400 h 1778000"/>
              <a:gd name="connsiteX20" fmla="*/ 209962 w 2292762"/>
              <a:gd name="connsiteY20" fmla="*/ 444500 h 1778000"/>
              <a:gd name="connsiteX21" fmla="*/ 178212 w 2292762"/>
              <a:gd name="connsiteY21" fmla="*/ 488950 h 1778000"/>
              <a:gd name="connsiteX22" fmla="*/ 152812 w 2292762"/>
              <a:gd name="connsiteY22" fmla="*/ 546100 h 1778000"/>
              <a:gd name="connsiteX23" fmla="*/ 133762 w 2292762"/>
              <a:gd name="connsiteY23" fmla="*/ 565150 h 1778000"/>
              <a:gd name="connsiteX24" fmla="*/ 102012 w 2292762"/>
              <a:gd name="connsiteY24" fmla="*/ 622300 h 1778000"/>
              <a:gd name="connsiteX25" fmla="*/ 82962 w 2292762"/>
              <a:gd name="connsiteY25" fmla="*/ 635000 h 1778000"/>
              <a:gd name="connsiteX26" fmla="*/ 57562 w 2292762"/>
              <a:gd name="connsiteY26" fmla="*/ 711200 h 1778000"/>
              <a:gd name="connsiteX27" fmla="*/ 51212 w 2292762"/>
              <a:gd name="connsiteY27" fmla="*/ 730250 h 1778000"/>
              <a:gd name="connsiteX28" fmla="*/ 19462 w 2292762"/>
              <a:gd name="connsiteY28" fmla="*/ 774700 h 1778000"/>
              <a:gd name="connsiteX29" fmla="*/ 13112 w 2292762"/>
              <a:gd name="connsiteY29" fmla="*/ 793750 h 1778000"/>
              <a:gd name="connsiteX30" fmla="*/ 412 w 2292762"/>
              <a:gd name="connsiteY30" fmla="*/ 812800 h 1778000"/>
              <a:gd name="connsiteX31" fmla="*/ 6762 w 2292762"/>
              <a:gd name="connsiteY31" fmla="*/ 1022350 h 1778000"/>
              <a:gd name="connsiteX32" fmla="*/ 13112 w 2292762"/>
              <a:gd name="connsiteY32" fmla="*/ 1117600 h 1778000"/>
              <a:gd name="connsiteX33" fmla="*/ 19462 w 2292762"/>
              <a:gd name="connsiteY33" fmla="*/ 1136650 h 1778000"/>
              <a:gd name="connsiteX34" fmla="*/ 38512 w 2292762"/>
              <a:gd name="connsiteY34" fmla="*/ 1162050 h 1778000"/>
              <a:gd name="connsiteX35" fmla="*/ 63912 w 2292762"/>
              <a:gd name="connsiteY35" fmla="*/ 1200150 h 1778000"/>
              <a:gd name="connsiteX36" fmla="*/ 82962 w 2292762"/>
              <a:gd name="connsiteY36" fmla="*/ 1206500 h 1778000"/>
              <a:gd name="connsiteX37" fmla="*/ 102012 w 2292762"/>
              <a:gd name="connsiteY37" fmla="*/ 1219200 h 1778000"/>
              <a:gd name="connsiteX38" fmla="*/ 146462 w 2292762"/>
              <a:gd name="connsiteY38" fmla="*/ 1231900 h 1778000"/>
              <a:gd name="connsiteX39" fmla="*/ 184562 w 2292762"/>
              <a:gd name="connsiteY39" fmla="*/ 1244600 h 1778000"/>
              <a:gd name="connsiteX40" fmla="*/ 260762 w 2292762"/>
              <a:gd name="connsiteY40" fmla="*/ 1257300 h 1778000"/>
              <a:gd name="connsiteX41" fmla="*/ 298862 w 2292762"/>
              <a:gd name="connsiteY41" fmla="*/ 1263650 h 1778000"/>
              <a:gd name="connsiteX42" fmla="*/ 343312 w 2292762"/>
              <a:gd name="connsiteY42" fmla="*/ 1270000 h 1778000"/>
              <a:gd name="connsiteX43" fmla="*/ 362362 w 2292762"/>
              <a:gd name="connsiteY43" fmla="*/ 1282700 h 1778000"/>
              <a:gd name="connsiteX44" fmla="*/ 406812 w 2292762"/>
              <a:gd name="connsiteY44" fmla="*/ 1339850 h 1778000"/>
              <a:gd name="connsiteX45" fmla="*/ 425862 w 2292762"/>
              <a:gd name="connsiteY45" fmla="*/ 1346200 h 1778000"/>
              <a:gd name="connsiteX46" fmla="*/ 463962 w 2292762"/>
              <a:gd name="connsiteY46" fmla="*/ 1384300 h 1778000"/>
              <a:gd name="connsiteX47" fmla="*/ 508412 w 2292762"/>
              <a:gd name="connsiteY47" fmla="*/ 1409700 h 1778000"/>
              <a:gd name="connsiteX48" fmla="*/ 527462 w 2292762"/>
              <a:gd name="connsiteY48" fmla="*/ 1428750 h 1778000"/>
              <a:gd name="connsiteX49" fmla="*/ 590962 w 2292762"/>
              <a:gd name="connsiteY49" fmla="*/ 1447800 h 1778000"/>
              <a:gd name="connsiteX50" fmla="*/ 654462 w 2292762"/>
              <a:gd name="connsiteY50" fmla="*/ 1466850 h 1778000"/>
              <a:gd name="connsiteX51" fmla="*/ 762412 w 2292762"/>
              <a:gd name="connsiteY51" fmla="*/ 1473200 h 1778000"/>
              <a:gd name="connsiteX52" fmla="*/ 806862 w 2292762"/>
              <a:gd name="connsiteY52" fmla="*/ 1498600 h 1778000"/>
              <a:gd name="connsiteX53" fmla="*/ 832262 w 2292762"/>
              <a:gd name="connsiteY53" fmla="*/ 1511300 h 1778000"/>
              <a:gd name="connsiteX54" fmla="*/ 851312 w 2292762"/>
              <a:gd name="connsiteY54" fmla="*/ 1530350 h 1778000"/>
              <a:gd name="connsiteX55" fmla="*/ 876712 w 2292762"/>
              <a:gd name="connsiteY55" fmla="*/ 1574800 h 1778000"/>
              <a:gd name="connsiteX56" fmla="*/ 895762 w 2292762"/>
              <a:gd name="connsiteY56" fmla="*/ 1612900 h 1778000"/>
              <a:gd name="connsiteX57" fmla="*/ 914812 w 2292762"/>
              <a:gd name="connsiteY57" fmla="*/ 1625600 h 1778000"/>
              <a:gd name="connsiteX58" fmla="*/ 978312 w 2292762"/>
              <a:gd name="connsiteY58" fmla="*/ 1676400 h 1778000"/>
              <a:gd name="connsiteX59" fmla="*/ 997362 w 2292762"/>
              <a:gd name="connsiteY59" fmla="*/ 1689100 h 1778000"/>
              <a:gd name="connsiteX60" fmla="*/ 1022762 w 2292762"/>
              <a:gd name="connsiteY60" fmla="*/ 1695450 h 1778000"/>
              <a:gd name="connsiteX61" fmla="*/ 1060862 w 2292762"/>
              <a:gd name="connsiteY61" fmla="*/ 1708150 h 1778000"/>
              <a:gd name="connsiteX62" fmla="*/ 1143412 w 2292762"/>
              <a:gd name="connsiteY62" fmla="*/ 1720850 h 1778000"/>
              <a:gd name="connsiteX63" fmla="*/ 1264062 w 2292762"/>
              <a:gd name="connsiteY63" fmla="*/ 1727200 h 1778000"/>
              <a:gd name="connsiteX64" fmla="*/ 1308512 w 2292762"/>
              <a:gd name="connsiteY64" fmla="*/ 1708150 h 1778000"/>
              <a:gd name="connsiteX65" fmla="*/ 1327562 w 2292762"/>
              <a:gd name="connsiteY65" fmla="*/ 1701800 h 1778000"/>
              <a:gd name="connsiteX66" fmla="*/ 1378362 w 2292762"/>
              <a:gd name="connsiteY66" fmla="*/ 1689100 h 1778000"/>
              <a:gd name="connsiteX67" fmla="*/ 1537112 w 2292762"/>
              <a:gd name="connsiteY67" fmla="*/ 1695450 h 1778000"/>
              <a:gd name="connsiteX68" fmla="*/ 1600612 w 2292762"/>
              <a:gd name="connsiteY68" fmla="*/ 1708150 h 1778000"/>
              <a:gd name="connsiteX69" fmla="*/ 1657762 w 2292762"/>
              <a:gd name="connsiteY69" fmla="*/ 1720850 h 1778000"/>
              <a:gd name="connsiteX70" fmla="*/ 1695862 w 2292762"/>
              <a:gd name="connsiteY70" fmla="*/ 1739900 h 1778000"/>
              <a:gd name="connsiteX71" fmla="*/ 1721262 w 2292762"/>
              <a:gd name="connsiteY71" fmla="*/ 1746250 h 1778000"/>
              <a:gd name="connsiteX72" fmla="*/ 1733962 w 2292762"/>
              <a:gd name="connsiteY72" fmla="*/ 1765300 h 1778000"/>
              <a:gd name="connsiteX73" fmla="*/ 1759362 w 2292762"/>
              <a:gd name="connsiteY73" fmla="*/ 1778000 h 1778000"/>
              <a:gd name="connsiteX74" fmla="*/ 1848262 w 2292762"/>
              <a:gd name="connsiteY74" fmla="*/ 1771650 h 1778000"/>
              <a:gd name="connsiteX75" fmla="*/ 1867312 w 2292762"/>
              <a:gd name="connsiteY75" fmla="*/ 1758950 h 1778000"/>
              <a:gd name="connsiteX76" fmla="*/ 1892712 w 2292762"/>
              <a:gd name="connsiteY76" fmla="*/ 1739900 h 1778000"/>
              <a:gd name="connsiteX77" fmla="*/ 1930812 w 2292762"/>
              <a:gd name="connsiteY77" fmla="*/ 1708150 h 1778000"/>
              <a:gd name="connsiteX78" fmla="*/ 1949862 w 2292762"/>
              <a:gd name="connsiteY78" fmla="*/ 1695450 h 1778000"/>
              <a:gd name="connsiteX79" fmla="*/ 1968912 w 2292762"/>
              <a:gd name="connsiteY79" fmla="*/ 1670050 h 1778000"/>
              <a:gd name="connsiteX80" fmla="*/ 1981612 w 2292762"/>
              <a:gd name="connsiteY80" fmla="*/ 1619250 h 1778000"/>
              <a:gd name="connsiteX81" fmla="*/ 1987962 w 2292762"/>
              <a:gd name="connsiteY81" fmla="*/ 1600200 h 1778000"/>
              <a:gd name="connsiteX82" fmla="*/ 2019712 w 2292762"/>
              <a:gd name="connsiteY82" fmla="*/ 1562100 h 1778000"/>
              <a:gd name="connsiteX83" fmla="*/ 2038762 w 2292762"/>
              <a:gd name="connsiteY83" fmla="*/ 1549400 h 1778000"/>
              <a:gd name="connsiteX84" fmla="*/ 2114962 w 2292762"/>
              <a:gd name="connsiteY84" fmla="*/ 1536700 h 1778000"/>
              <a:gd name="connsiteX85" fmla="*/ 2153062 w 2292762"/>
              <a:gd name="connsiteY85" fmla="*/ 1511300 h 1778000"/>
              <a:gd name="connsiteX86" fmla="*/ 2172112 w 2292762"/>
              <a:gd name="connsiteY86" fmla="*/ 1498600 h 1778000"/>
              <a:gd name="connsiteX87" fmla="*/ 2191162 w 2292762"/>
              <a:gd name="connsiteY87" fmla="*/ 1479550 h 1778000"/>
              <a:gd name="connsiteX88" fmla="*/ 2203862 w 2292762"/>
              <a:gd name="connsiteY88" fmla="*/ 1454150 h 1778000"/>
              <a:gd name="connsiteX89" fmla="*/ 2222912 w 2292762"/>
              <a:gd name="connsiteY89" fmla="*/ 1441450 h 1778000"/>
              <a:gd name="connsiteX90" fmla="*/ 2248312 w 2292762"/>
              <a:gd name="connsiteY90" fmla="*/ 1377950 h 1778000"/>
              <a:gd name="connsiteX91" fmla="*/ 2261012 w 2292762"/>
              <a:gd name="connsiteY91" fmla="*/ 1358900 h 1778000"/>
              <a:gd name="connsiteX92" fmla="*/ 2286412 w 2292762"/>
              <a:gd name="connsiteY92" fmla="*/ 1301750 h 1778000"/>
              <a:gd name="connsiteX93" fmla="*/ 2280062 w 2292762"/>
              <a:gd name="connsiteY93" fmla="*/ 1155700 h 1778000"/>
              <a:gd name="connsiteX94" fmla="*/ 2292762 w 2292762"/>
              <a:gd name="connsiteY94" fmla="*/ 863600 h 1778000"/>
              <a:gd name="connsiteX95" fmla="*/ 2286412 w 2292762"/>
              <a:gd name="connsiteY95" fmla="*/ 685800 h 1778000"/>
              <a:gd name="connsiteX96" fmla="*/ 2273712 w 2292762"/>
              <a:gd name="connsiteY96" fmla="*/ 647700 h 1778000"/>
              <a:gd name="connsiteX97" fmla="*/ 2254662 w 2292762"/>
              <a:gd name="connsiteY97" fmla="*/ 615950 h 1778000"/>
              <a:gd name="connsiteX98" fmla="*/ 2229262 w 2292762"/>
              <a:gd name="connsiteY98" fmla="*/ 565150 h 1778000"/>
              <a:gd name="connsiteX99" fmla="*/ 2210212 w 2292762"/>
              <a:gd name="connsiteY99" fmla="*/ 558800 h 1778000"/>
              <a:gd name="connsiteX100" fmla="*/ 2140362 w 2292762"/>
              <a:gd name="connsiteY100" fmla="*/ 495300 h 1778000"/>
              <a:gd name="connsiteX101" fmla="*/ 2121312 w 2292762"/>
              <a:gd name="connsiteY101" fmla="*/ 488950 h 1778000"/>
              <a:gd name="connsiteX102" fmla="*/ 2076862 w 2292762"/>
              <a:gd name="connsiteY102" fmla="*/ 457200 h 1778000"/>
              <a:gd name="connsiteX103" fmla="*/ 2032412 w 2292762"/>
              <a:gd name="connsiteY103" fmla="*/ 438150 h 1778000"/>
              <a:gd name="connsiteX104" fmla="*/ 2013362 w 2292762"/>
              <a:gd name="connsiteY104" fmla="*/ 425450 h 1778000"/>
              <a:gd name="connsiteX105" fmla="*/ 1899062 w 2292762"/>
              <a:gd name="connsiteY105" fmla="*/ 431800 h 1778000"/>
              <a:gd name="connsiteX106" fmla="*/ 1848262 w 2292762"/>
              <a:gd name="connsiteY106" fmla="*/ 444500 h 1778000"/>
              <a:gd name="connsiteX107" fmla="*/ 1733962 w 2292762"/>
              <a:gd name="connsiteY107" fmla="*/ 476250 h 1778000"/>
              <a:gd name="connsiteX108" fmla="*/ 1492662 w 2292762"/>
              <a:gd name="connsiteY108" fmla="*/ 463550 h 1778000"/>
              <a:gd name="connsiteX109" fmla="*/ 1479962 w 2292762"/>
              <a:gd name="connsiteY109" fmla="*/ 444500 h 1778000"/>
              <a:gd name="connsiteX110" fmla="*/ 1486312 w 2292762"/>
              <a:gd name="connsiteY110" fmla="*/ 323850 h 1778000"/>
              <a:gd name="connsiteX111" fmla="*/ 1511712 w 2292762"/>
              <a:gd name="connsiteY111" fmla="*/ 285750 h 1778000"/>
              <a:gd name="connsiteX112" fmla="*/ 1518062 w 2292762"/>
              <a:gd name="connsiteY112" fmla="*/ 266700 h 1778000"/>
              <a:gd name="connsiteX113" fmla="*/ 1486312 w 2292762"/>
              <a:gd name="connsiteY113" fmla="*/ 222250 h 1778000"/>
              <a:gd name="connsiteX114" fmla="*/ 1467262 w 2292762"/>
              <a:gd name="connsiteY114" fmla="*/ 196850 h 1778000"/>
              <a:gd name="connsiteX115" fmla="*/ 1422812 w 2292762"/>
              <a:gd name="connsiteY115" fmla="*/ 165100 h 1778000"/>
              <a:gd name="connsiteX116" fmla="*/ 1333912 w 2292762"/>
              <a:gd name="connsiteY116" fmla="*/ 146050 h 1778000"/>
              <a:gd name="connsiteX117" fmla="*/ 1295812 w 2292762"/>
              <a:gd name="connsiteY117" fmla="*/ 139700 h 1778000"/>
              <a:gd name="connsiteX118" fmla="*/ 1251362 w 2292762"/>
              <a:gd name="connsiteY118" fmla="*/ 133350 h 1778000"/>
              <a:gd name="connsiteX119" fmla="*/ 1111662 w 2292762"/>
              <a:gd name="connsiteY119" fmla="*/ 120650 h 1778000"/>
              <a:gd name="connsiteX120" fmla="*/ 1092612 w 2292762"/>
              <a:gd name="connsiteY120" fmla="*/ 114300 h 1778000"/>
              <a:gd name="connsiteX121" fmla="*/ 1035462 w 2292762"/>
              <a:gd name="connsiteY121" fmla="*/ 63500 h 1778000"/>
              <a:gd name="connsiteX122" fmla="*/ 1016412 w 2292762"/>
              <a:gd name="connsiteY122" fmla="*/ 44450 h 1778000"/>
              <a:gd name="connsiteX123" fmla="*/ 1029112 w 2292762"/>
              <a:gd name="connsiteY123" fmla="*/ 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92762" h="1778000">
                <a:moveTo>
                  <a:pt x="1029112" y="0"/>
                </a:moveTo>
                <a:lnTo>
                  <a:pt x="1029112" y="0"/>
                </a:lnTo>
                <a:cubicBezTo>
                  <a:pt x="917258" y="55927"/>
                  <a:pt x="1022324" y="12178"/>
                  <a:pt x="800512" y="31750"/>
                </a:cubicBezTo>
                <a:cubicBezTo>
                  <a:pt x="777063" y="33819"/>
                  <a:pt x="744559" y="54501"/>
                  <a:pt x="724312" y="63500"/>
                </a:cubicBezTo>
                <a:cubicBezTo>
                  <a:pt x="708336" y="70600"/>
                  <a:pt x="690359" y="72831"/>
                  <a:pt x="673512" y="76200"/>
                </a:cubicBezTo>
                <a:cubicBezTo>
                  <a:pt x="665045" y="82550"/>
                  <a:pt x="656782" y="89181"/>
                  <a:pt x="648112" y="95250"/>
                </a:cubicBezTo>
                <a:cubicBezTo>
                  <a:pt x="635608" y="104003"/>
                  <a:pt x="610012" y="120650"/>
                  <a:pt x="610012" y="120650"/>
                </a:cubicBezTo>
                <a:lnTo>
                  <a:pt x="584612" y="196850"/>
                </a:lnTo>
                <a:cubicBezTo>
                  <a:pt x="582495" y="203200"/>
                  <a:pt x="583831" y="212187"/>
                  <a:pt x="578262" y="215900"/>
                </a:cubicBezTo>
                <a:cubicBezTo>
                  <a:pt x="562207" y="226603"/>
                  <a:pt x="558941" y="231194"/>
                  <a:pt x="540162" y="234950"/>
                </a:cubicBezTo>
                <a:cubicBezTo>
                  <a:pt x="525486" y="237885"/>
                  <a:pt x="510529" y="239183"/>
                  <a:pt x="495712" y="241300"/>
                </a:cubicBezTo>
                <a:cubicBezTo>
                  <a:pt x="489362" y="243417"/>
                  <a:pt x="483226" y="246337"/>
                  <a:pt x="476662" y="247650"/>
                </a:cubicBezTo>
                <a:cubicBezTo>
                  <a:pt x="461986" y="250585"/>
                  <a:pt x="446548" y="249699"/>
                  <a:pt x="432212" y="254000"/>
                </a:cubicBezTo>
                <a:cubicBezTo>
                  <a:pt x="424902" y="256193"/>
                  <a:pt x="420308" y="264020"/>
                  <a:pt x="413162" y="266700"/>
                </a:cubicBezTo>
                <a:cubicBezTo>
                  <a:pt x="403056" y="270490"/>
                  <a:pt x="391883" y="270432"/>
                  <a:pt x="381412" y="273050"/>
                </a:cubicBezTo>
                <a:cubicBezTo>
                  <a:pt x="360380" y="278308"/>
                  <a:pt x="361936" y="279684"/>
                  <a:pt x="343312" y="292100"/>
                </a:cubicBezTo>
                <a:cubicBezTo>
                  <a:pt x="317142" y="331355"/>
                  <a:pt x="346198" y="293062"/>
                  <a:pt x="311562" y="323850"/>
                </a:cubicBezTo>
                <a:cubicBezTo>
                  <a:pt x="298138" y="335782"/>
                  <a:pt x="288406" y="351987"/>
                  <a:pt x="273462" y="361950"/>
                </a:cubicBezTo>
                <a:lnTo>
                  <a:pt x="235362" y="387350"/>
                </a:lnTo>
                <a:cubicBezTo>
                  <a:pt x="231129" y="393700"/>
                  <a:pt x="225762" y="399426"/>
                  <a:pt x="222662" y="406400"/>
                </a:cubicBezTo>
                <a:cubicBezTo>
                  <a:pt x="217225" y="418633"/>
                  <a:pt x="217388" y="433361"/>
                  <a:pt x="209962" y="444500"/>
                </a:cubicBezTo>
                <a:cubicBezTo>
                  <a:pt x="191391" y="472356"/>
                  <a:pt x="201841" y="457445"/>
                  <a:pt x="178212" y="488950"/>
                </a:cubicBezTo>
                <a:cubicBezTo>
                  <a:pt x="168982" y="516639"/>
                  <a:pt x="169583" y="525974"/>
                  <a:pt x="152812" y="546100"/>
                </a:cubicBezTo>
                <a:cubicBezTo>
                  <a:pt x="147063" y="552999"/>
                  <a:pt x="140112" y="558800"/>
                  <a:pt x="133762" y="565150"/>
                </a:cubicBezTo>
                <a:cubicBezTo>
                  <a:pt x="127145" y="585001"/>
                  <a:pt x="120727" y="609823"/>
                  <a:pt x="102012" y="622300"/>
                </a:cubicBezTo>
                <a:lnTo>
                  <a:pt x="82962" y="635000"/>
                </a:lnTo>
                <a:lnTo>
                  <a:pt x="57562" y="711200"/>
                </a:lnTo>
                <a:cubicBezTo>
                  <a:pt x="55445" y="717550"/>
                  <a:pt x="54925" y="724681"/>
                  <a:pt x="51212" y="730250"/>
                </a:cubicBezTo>
                <a:cubicBezTo>
                  <a:pt x="32641" y="758106"/>
                  <a:pt x="43091" y="743195"/>
                  <a:pt x="19462" y="774700"/>
                </a:cubicBezTo>
                <a:cubicBezTo>
                  <a:pt x="17345" y="781050"/>
                  <a:pt x="16105" y="787763"/>
                  <a:pt x="13112" y="793750"/>
                </a:cubicBezTo>
                <a:cubicBezTo>
                  <a:pt x="9699" y="800576"/>
                  <a:pt x="624" y="805171"/>
                  <a:pt x="412" y="812800"/>
                </a:cubicBezTo>
                <a:cubicBezTo>
                  <a:pt x="-1528" y="882655"/>
                  <a:pt x="3853" y="952529"/>
                  <a:pt x="6762" y="1022350"/>
                </a:cubicBezTo>
                <a:cubicBezTo>
                  <a:pt x="8087" y="1054143"/>
                  <a:pt x="9598" y="1085974"/>
                  <a:pt x="13112" y="1117600"/>
                </a:cubicBezTo>
                <a:cubicBezTo>
                  <a:pt x="13851" y="1124253"/>
                  <a:pt x="16141" y="1130838"/>
                  <a:pt x="19462" y="1136650"/>
                </a:cubicBezTo>
                <a:cubicBezTo>
                  <a:pt x="24713" y="1145839"/>
                  <a:pt x="32162" y="1153583"/>
                  <a:pt x="38512" y="1162050"/>
                </a:cubicBezTo>
                <a:cubicBezTo>
                  <a:pt x="45169" y="1182022"/>
                  <a:pt x="43527" y="1186560"/>
                  <a:pt x="63912" y="1200150"/>
                </a:cubicBezTo>
                <a:cubicBezTo>
                  <a:pt x="69481" y="1203863"/>
                  <a:pt x="76975" y="1203507"/>
                  <a:pt x="82962" y="1206500"/>
                </a:cubicBezTo>
                <a:cubicBezTo>
                  <a:pt x="89788" y="1209913"/>
                  <a:pt x="95186" y="1215787"/>
                  <a:pt x="102012" y="1219200"/>
                </a:cubicBezTo>
                <a:cubicBezTo>
                  <a:pt x="112682" y="1224535"/>
                  <a:pt x="136289" y="1228848"/>
                  <a:pt x="146462" y="1231900"/>
                </a:cubicBezTo>
                <a:cubicBezTo>
                  <a:pt x="159284" y="1235747"/>
                  <a:pt x="171357" y="1242399"/>
                  <a:pt x="184562" y="1244600"/>
                </a:cubicBezTo>
                <a:lnTo>
                  <a:pt x="260762" y="1257300"/>
                </a:lnTo>
                <a:cubicBezTo>
                  <a:pt x="273462" y="1259417"/>
                  <a:pt x="286116" y="1261829"/>
                  <a:pt x="298862" y="1263650"/>
                </a:cubicBezTo>
                <a:lnTo>
                  <a:pt x="343312" y="1270000"/>
                </a:lnTo>
                <a:cubicBezTo>
                  <a:pt x="349662" y="1274233"/>
                  <a:pt x="357336" y="1276957"/>
                  <a:pt x="362362" y="1282700"/>
                </a:cubicBezTo>
                <a:cubicBezTo>
                  <a:pt x="380023" y="1302884"/>
                  <a:pt x="384453" y="1324944"/>
                  <a:pt x="406812" y="1339850"/>
                </a:cubicBezTo>
                <a:cubicBezTo>
                  <a:pt x="412381" y="1343563"/>
                  <a:pt x="419512" y="1344083"/>
                  <a:pt x="425862" y="1346200"/>
                </a:cubicBezTo>
                <a:cubicBezTo>
                  <a:pt x="438562" y="1358900"/>
                  <a:pt x="447898" y="1376268"/>
                  <a:pt x="463962" y="1384300"/>
                </a:cubicBezTo>
                <a:cubicBezTo>
                  <a:pt x="479489" y="1392064"/>
                  <a:pt x="494949" y="1398481"/>
                  <a:pt x="508412" y="1409700"/>
                </a:cubicBezTo>
                <a:cubicBezTo>
                  <a:pt x="515311" y="1415449"/>
                  <a:pt x="519612" y="1424389"/>
                  <a:pt x="527462" y="1428750"/>
                </a:cubicBezTo>
                <a:cubicBezTo>
                  <a:pt x="543440" y="1437627"/>
                  <a:pt x="572394" y="1442495"/>
                  <a:pt x="590962" y="1447800"/>
                </a:cubicBezTo>
                <a:cubicBezTo>
                  <a:pt x="612503" y="1453955"/>
                  <a:pt x="631496" y="1463979"/>
                  <a:pt x="654462" y="1466850"/>
                </a:cubicBezTo>
                <a:cubicBezTo>
                  <a:pt x="690229" y="1471321"/>
                  <a:pt x="726429" y="1471083"/>
                  <a:pt x="762412" y="1473200"/>
                </a:cubicBezTo>
                <a:cubicBezTo>
                  <a:pt x="839169" y="1511578"/>
                  <a:pt x="744034" y="1462698"/>
                  <a:pt x="806862" y="1498600"/>
                </a:cubicBezTo>
                <a:cubicBezTo>
                  <a:pt x="815081" y="1503296"/>
                  <a:pt x="824559" y="1505798"/>
                  <a:pt x="832262" y="1511300"/>
                </a:cubicBezTo>
                <a:cubicBezTo>
                  <a:pt x="839570" y="1516520"/>
                  <a:pt x="844962" y="1524000"/>
                  <a:pt x="851312" y="1530350"/>
                </a:cubicBezTo>
                <a:cubicBezTo>
                  <a:pt x="864742" y="1584071"/>
                  <a:pt x="846447" y="1529402"/>
                  <a:pt x="876712" y="1574800"/>
                </a:cubicBezTo>
                <a:cubicBezTo>
                  <a:pt x="897370" y="1605788"/>
                  <a:pt x="865787" y="1582925"/>
                  <a:pt x="895762" y="1612900"/>
                </a:cubicBezTo>
                <a:cubicBezTo>
                  <a:pt x="901158" y="1618296"/>
                  <a:pt x="909018" y="1620633"/>
                  <a:pt x="914812" y="1625600"/>
                </a:cubicBezTo>
                <a:cubicBezTo>
                  <a:pt x="978150" y="1679889"/>
                  <a:pt x="895646" y="1621290"/>
                  <a:pt x="978312" y="1676400"/>
                </a:cubicBezTo>
                <a:cubicBezTo>
                  <a:pt x="984662" y="1680633"/>
                  <a:pt x="989958" y="1687249"/>
                  <a:pt x="997362" y="1689100"/>
                </a:cubicBezTo>
                <a:cubicBezTo>
                  <a:pt x="1005829" y="1691217"/>
                  <a:pt x="1014403" y="1692942"/>
                  <a:pt x="1022762" y="1695450"/>
                </a:cubicBezTo>
                <a:cubicBezTo>
                  <a:pt x="1035584" y="1699297"/>
                  <a:pt x="1047875" y="1704903"/>
                  <a:pt x="1060862" y="1708150"/>
                </a:cubicBezTo>
                <a:cubicBezTo>
                  <a:pt x="1072609" y="1711087"/>
                  <a:pt x="1134013" y="1719507"/>
                  <a:pt x="1143412" y="1720850"/>
                </a:cubicBezTo>
                <a:cubicBezTo>
                  <a:pt x="1207694" y="1742277"/>
                  <a:pt x="1168164" y="1734577"/>
                  <a:pt x="1264062" y="1727200"/>
                </a:cubicBezTo>
                <a:cubicBezTo>
                  <a:pt x="1316925" y="1713984"/>
                  <a:pt x="1264659" y="1730076"/>
                  <a:pt x="1308512" y="1708150"/>
                </a:cubicBezTo>
                <a:cubicBezTo>
                  <a:pt x="1314499" y="1705157"/>
                  <a:pt x="1321104" y="1703561"/>
                  <a:pt x="1327562" y="1701800"/>
                </a:cubicBezTo>
                <a:cubicBezTo>
                  <a:pt x="1344401" y="1697207"/>
                  <a:pt x="1361429" y="1693333"/>
                  <a:pt x="1378362" y="1689100"/>
                </a:cubicBezTo>
                <a:cubicBezTo>
                  <a:pt x="1431279" y="1691217"/>
                  <a:pt x="1484346" y="1690927"/>
                  <a:pt x="1537112" y="1695450"/>
                </a:cubicBezTo>
                <a:cubicBezTo>
                  <a:pt x="1558619" y="1697293"/>
                  <a:pt x="1579505" y="1703627"/>
                  <a:pt x="1600612" y="1708150"/>
                </a:cubicBezTo>
                <a:cubicBezTo>
                  <a:pt x="1726159" y="1735053"/>
                  <a:pt x="1506552" y="1690608"/>
                  <a:pt x="1657762" y="1720850"/>
                </a:cubicBezTo>
                <a:cubicBezTo>
                  <a:pt x="1670462" y="1727200"/>
                  <a:pt x="1682679" y="1734627"/>
                  <a:pt x="1695862" y="1739900"/>
                </a:cubicBezTo>
                <a:cubicBezTo>
                  <a:pt x="1703965" y="1743141"/>
                  <a:pt x="1714000" y="1741409"/>
                  <a:pt x="1721262" y="1746250"/>
                </a:cubicBezTo>
                <a:cubicBezTo>
                  <a:pt x="1727612" y="1750483"/>
                  <a:pt x="1728099" y="1760414"/>
                  <a:pt x="1733962" y="1765300"/>
                </a:cubicBezTo>
                <a:cubicBezTo>
                  <a:pt x="1741234" y="1771360"/>
                  <a:pt x="1750895" y="1773767"/>
                  <a:pt x="1759362" y="1778000"/>
                </a:cubicBezTo>
                <a:cubicBezTo>
                  <a:pt x="1788995" y="1775883"/>
                  <a:pt x="1819005" y="1776813"/>
                  <a:pt x="1848262" y="1771650"/>
                </a:cubicBezTo>
                <a:cubicBezTo>
                  <a:pt x="1855778" y="1770324"/>
                  <a:pt x="1861102" y="1763386"/>
                  <a:pt x="1867312" y="1758950"/>
                </a:cubicBezTo>
                <a:cubicBezTo>
                  <a:pt x="1875924" y="1752799"/>
                  <a:pt x="1884100" y="1746051"/>
                  <a:pt x="1892712" y="1739900"/>
                </a:cubicBezTo>
                <a:cubicBezTo>
                  <a:pt x="1958929" y="1692602"/>
                  <a:pt x="1859657" y="1767446"/>
                  <a:pt x="1930812" y="1708150"/>
                </a:cubicBezTo>
                <a:cubicBezTo>
                  <a:pt x="1936675" y="1703264"/>
                  <a:pt x="1944466" y="1700846"/>
                  <a:pt x="1949862" y="1695450"/>
                </a:cubicBezTo>
                <a:cubicBezTo>
                  <a:pt x="1957346" y="1687966"/>
                  <a:pt x="1962562" y="1678517"/>
                  <a:pt x="1968912" y="1670050"/>
                </a:cubicBezTo>
                <a:cubicBezTo>
                  <a:pt x="1973145" y="1653117"/>
                  <a:pt x="1976092" y="1635809"/>
                  <a:pt x="1981612" y="1619250"/>
                </a:cubicBezTo>
                <a:cubicBezTo>
                  <a:pt x="1983729" y="1612900"/>
                  <a:pt x="1984969" y="1606187"/>
                  <a:pt x="1987962" y="1600200"/>
                </a:cubicBezTo>
                <a:cubicBezTo>
                  <a:pt x="1995098" y="1585929"/>
                  <a:pt x="2007675" y="1572131"/>
                  <a:pt x="2019712" y="1562100"/>
                </a:cubicBezTo>
                <a:cubicBezTo>
                  <a:pt x="2025575" y="1557214"/>
                  <a:pt x="2031616" y="1552080"/>
                  <a:pt x="2038762" y="1549400"/>
                </a:cubicBezTo>
                <a:cubicBezTo>
                  <a:pt x="2050190" y="1545114"/>
                  <a:pt x="2108362" y="1537643"/>
                  <a:pt x="2114962" y="1536700"/>
                </a:cubicBezTo>
                <a:lnTo>
                  <a:pt x="2153062" y="1511300"/>
                </a:lnTo>
                <a:cubicBezTo>
                  <a:pt x="2159412" y="1507067"/>
                  <a:pt x="2166716" y="1503996"/>
                  <a:pt x="2172112" y="1498600"/>
                </a:cubicBezTo>
                <a:cubicBezTo>
                  <a:pt x="2178462" y="1492250"/>
                  <a:pt x="2185942" y="1486858"/>
                  <a:pt x="2191162" y="1479550"/>
                </a:cubicBezTo>
                <a:cubicBezTo>
                  <a:pt x="2196664" y="1471847"/>
                  <a:pt x="2197802" y="1461422"/>
                  <a:pt x="2203862" y="1454150"/>
                </a:cubicBezTo>
                <a:cubicBezTo>
                  <a:pt x="2208748" y="1448287"/>
                  <a:pt x="2216562" y="1445683"/>
                  <a:pt x="2222912" y="1441450"/>
                </a:cubicBezTo>
                <a:cubicBezTo>
                  <a:pt x="2233320" y="1410226"/>
                  <a:pt x="2233363" y="1404112"/>
                  <a:pt x="2248312" y="1377950"/>
                </a:cubicBezTo>
                <a:cubicBezTo>
                  <a:pt x="2252098" y="1371324"/>
                  <a:pt x="2257912" y="1365874"/>
                  <a:pt x="2261012" y="1358900"/>
                </a:cubicBezTo>
                <a:cubicBezTo>
                  <a:pt x="2291239" y="1290890"/>
                  <a:pt x="2257670" y="1344863"/>
                  <a:pt x="2286412" y="1301750"/>
                </a:cubicBezTo>
                <a:cubicBezTo>
                  <a:pt x="2284295" y="1253067"/>
                  <a:pt x="2280062" y="1204429"/>
                  <a:pt x="2280062" y="1155700"/>
                </a:cubicBezTo>
                <a:cubicBezTo>
                  <a:pt x="2280062" y="906506"/>
                  <a:pt x="2265488" y="972696"/>
                  <a:pt x="2292762" y="863600"/>
                </a:cubicBezTo>
                <a:cubicBezTo>
                  <a:pt x="2290645" y="804333"/>
                  <a:pt x="2291624" y="744875"/>
                  <a:pt x="2286412" y="685800"/>
                </a:cubicBezTo>
                <a:cubicBezTo>
                  <a:pt x="2285235" y="672465"/>
                  <a:pt x="2280600" y="659179"/>
                  <a:pt x="2273712" y="647700"/>
                </a:cubicBezTo>
                <a:cubicBezTo>
                  <a:pt x="2267362" y="637117"/>
                  <a:pt x="2260182" y="626989"/>
                  <a:pt x="2254662" y="615950"/>
                </a:cubicBezTo>
                <a:cubicBezTo>
                  <a:pt x="2242289" y="591204"/>
                  <a:pt x="2255665" y="591553"/>
                  <a:pt x="2229262" y="565150"/>
                </a:cubicBezTo>
                <a:cubicBezTo>
                  <a:pt x="2224529" y="560417"/>
                  <a:pt x="2216562" y="560917"/>
                  <a:pt x="2210212" y="558800"/>
                </a:cubicBezTo>
                <a:cubicBezTo>
                  <a:pt x="2193061" y="541649"/>
                  <a:pt x="2164957" y="509354"/>
                  <a:pt x="2140362" y="495300"/>
                </a:cubicBezTo>
                <a:cubicBezTo>
                  <a:pt x="2134550" y="491979"/>
                  <a:pt x="2127299" y="491943"/>
                  <a:pt x="2121312" y="488950"/>
                </a:cubicBezTo>
                <a:cubicBezTo>
                  <a:pt x="2107878" y="482233"/>
                  <a:pt x="2088367" y="464391"/>
                  <a:pt x="2076862" y="457200"/>
                </a:cubicBezTo>
                <a:cubicBezTo>
                  <a:pt x="2024008" y="424166"/>
                  <a:pt x="2075622" y="459755"/>
                  <a:pt x="2032412" y="438150"/>
                </a:cubicBezTo>
                <a:cubicBezTo>
                  <a:pt x="2025586" y="434737"/>
                  <a:pt x="2019712" y="429683"/>
                  <a:pt x="2013362" y="425450"/>
                </a:cubicBezTo>
                <a:cubicBezTo>
                  <a:pt x="1975262" y="427567"/>
                  <a:pt x="1936969" y="427426"/>
                  <a:pt x="1899062" y="431800"/>
                </a:cubicBezTo>
                <a:cubicBezTo>
                  <a:pt x="1881723" y="433801"/>
                  <a:pt x="1848262" y="444500"/>
                  <a:pt x="1848262" y="444500"/>
                </a:cubicBezTo>
                <a:cubicBezTo>
                  <a:pt x="1788955" y="484038"/>
                  <a:pt x="1825373" y="468632"/>
                  <a:pt x="1733962" y="476250"/>
                </a:cubicBezTo>
                <a:cubicBezTo>
                  <a:pt x="1653529" y="472017"/>
                  <a:pt x="1572585" y="473540"/>
                  <a:pt x="1492662" y="463550"/>
                </a:cubicBezTo>
                <a:cubicBezTo>
                  <a:pt x="1485089" y="462603"/>
                  <a:pt x="1480309" y="452124"/>
                  <a:pt x="1479962" y="444500"/>
                </a:cubicBezTo>
                <a:cubicBezTo>
                  <a:pt x="1478133" y="404269"/>
                  <a:pt x="1478414" y="363340"/>
                  <a:pt x="1486312" y="323850"/>
                </a:cubicBezTo>
                <a:cubicBezTo>
                  <a:pt x="1489305" y="308883"/>
                  <a:pt x="1506885" y="300230"/>
                  <a:pt x="1511712" y="285750"/>
                </a:cubicBezTo>
                <a:lnTo>
                  <a:pt x="1518062" y="266700"/>
                </a:lnTo>
                <a:cubicBezTo>
                  <a:pt x="1493057" y="204187"/>
                  <a:pt x="1521187" y="257125"/>
                  <a:pt x="1486312" y="222250"/>
                </a:cubicBezTo>
                <a:cubicBezTo>
                  <a:pt x="1478828" y="214766"/>
                  <a:pt x="1474746" y="204334"/>
                  <a:pt x="1467262" y="196850"/>
                </a:cubicBezTo>
                <a:cubicBezTo>
                  <a:pt x="1465386" y="194974"/>
                  <a:pt x="1429302" y="167984"/>
                  <a:pt x="1422812" y="165100"/>
                </a:cubicBezTo>
                <a:cubicBezTo>
                  <a:pt x="1385547" y="148538"/>
                  <a:pt x="1376293" y="152104"/>
                  <a:pt x="1333912" y="146050"/>
                </a:cubicBezTo>
                <a:cubicBezTo>
                  <a:pt x="1321166" y="144229"/>
                  <a:pt x="1308537" y="141658"/>
                  <a:pt x="1295812" y="139700"/>
                </a:cubicBezTo>
                <a:cubicBezTo>
                  <a:pt x="1281019" y="137424"/>
                  <a:pt x="1266179" y="135467"/>
                  <a:pt x="1251362" y="133350"/>
                </a:cubicBezTo>
                <a:cubicBezTo>
                  <a:pt x="1190765" y="113151"/>
                  <a:pt x="1259102" y="134054"/>
                  <a:pt x="1111662" y="120650"/>
                </a:cubicBezTo>
                <a:cubicBezTo>
                  <a:pt x="1104996" y="120044"/>
                  <a:pt x="1098599" y="117293"/>
                  <a:pt x="1092612" y="114300"/>
                </a:cubicBezTo>
                <a:cubicBezTo>
                  <a:pt x="1069949" y="102969"/>
                  <a:pt x="1052291" y="80329"/>
                  <a:pt x="1035462" y="63500"/>
                </a:cubicBezTo>
                <a:cubicBezTo>
                  <a:pt x="1029112" y="57150"/>
                  <a:pt x="1024931" y="47290"/>
                  <a:pt x="1016412" y="44450"/>
                </a:cubicBezTo>
                <a:cubicBezTo>
                  <a:pt x="994522" y="37153"/>
                  <a:pt x="1026995" y="7408"/>
                  <a:pt x="10291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5964366" y="1931235"/>
            <a:ext cx="983898" cy="3672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7581997" y="1297786"/>
            <a:ext cx="588171" cy="424821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668344" y="2442543"/>
            <a:ext cx="648072" cy="50405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6001319" y="2255942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319" y="2255942"/>
                <a:ext cx="454996" cy="402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1212" r="-2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8088918" y="1145898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918" y="1145898"/>
                <a:ext cx="454996" cy="4029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1212" r="-2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8142684" y="2493105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baseline="-25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2684" y="2493105"/>
                <a:ext cx="454996" cy="4029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1212" r="-243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Прямая со стрелкой 26"/>
          <p:cNvCxnSpPr/>
          <p:nvPr/>
        </p:nvCxnSpPr>
        <p:spPr>
          <a:xfrm>
            <a:off x="4716016" y="2694571"/>
            <a:ext cx="1285303" cy="5252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77400" y="3133005"/>
            <a:ext cx="2612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Точка приложения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077400" y="3133005"/>
            <a:ext cx="2520280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871977" y="3778170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7664065" y="4123790"/>
            <a:ext cx="6903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7641205" y="4100930"/>
            <a:ext cx="45720" cy="457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7245161" y="3971334"/>
            <a:ext cx="45720" cy="457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7268021" y="4013268"/>
            <a:ext cx="0" cy="393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7913741" y="3809944"/>
                <a:ext cx="348172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1600" baseline="-25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741" y="3809944"/>
                <a:ext cx="348172" cy="36849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3333" r="-228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7236081" y="4150747"/>
                <a:ext cx="348172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1600" baseline="-25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081" y="4150747"/>
                <a:ext cx="348172" cy="368499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13333" r="-228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332812" y="2005250"/>
            <a:ext cx="2836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Единица измерения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силы — </a:t>
            </a:r>
            <a:r>
              <a:rPr lang="ru-RU" sz="2400" dirty="0" smtClean="0">
                <a:solidFill>
                  <a:srgbClr val="C00000"/>
                </a:solidFill>
              </a:rPr>
              <a:t>ньютон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srgbClr val="1F497D"/>
                </a:solidFill>
              </a:rPr>
              <a:t>(Н)</a:t>
            </a:r>
            <a:endParaRPr lang="ru-RU" sz="2400" dirty="0">
              <a:solidFill>
                <a:srgbClr val="1F497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0941" y="3067770"/>
            <a:ext cx="2832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F497D"/>
                </a:solidFill>
              </a:rPr>
              <a:t>1 ньютон </a:t>
            </a:r>
            <a:r>
              <a:rPr lang="ru-RU" dirty="0" smtClean="0">
                <a:solidFill>
                  <a:prstClr val="black"/>
                </a:solidFill>
              </a:rPr>
              <a:t>— сила, которая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за время 1 с изменяет скорость тела массой 1 кг на 1 м/с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47950" y="2955503"/>
            <a:ext cx="185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Прибор для измерения сил</a:t>
            </a:r>
          </a:p>
          <a:p>
            <a:pPr algn="ctr"/>
            <a:r>
              <a:rPr lang="ru-RU" dirty="0" smtClean="0">
                <a:solidFill>
                  <a:srgbClr val="1F497D"/>
                </a:solidFill>
              </a:rPr>
              <a:t>ДИНАМОМЕТР</a:t>
            </a:r>
            <a:endParaRPr lang="ru-RU" dirty="0">
              <a:solidFill>
                <a:srgbClr val="1F497D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81034">
            <a:off x="3506541" y="3406280"/>
            <a:ext cx="984984" cy="20366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0695" y="3228812"/>
            <a:ext cx="411425" cy="165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24037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  <p:bldP spid="9" grpId="0" animBg="1"/>
      <p:bldP spid="13" grpId="0"/>
      <p:bldP spid="14" grpId="0" animBg="1"/>
      <p:bldP spid="16" grpId="0" animBg="1"/>
      <p:bldP spid="24" grpId="0" animBg="1"/>
      <p:bldP spid="25" grpId="0" animBg="1"/>
      <p:bldP spid="26" grpId="0" animBg="1"/>
      <p:bldP spid="30" grpId="0"/>
      <p:bldP spid="31" grpId="0" animBg="1"/>
      <p:bldP spid="32" grpId="0" animBg="1"/>
      <p:bldP spid="36" grpId="0" animBg="1"/>
      <p:bldP spid="37" grpId="0" animBg="1"/>
      <p:bldP spid="41" grpId="0" animBg="1"/>
      <p:bldP spid="42" grpId="0" animBg="1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7574"/>
            <a:ext cx="7398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две материальные точки взаимодействуют с силами, равными по величине, противоположно направленны-ми и расположенными вдоль прямой, соединяющей эти точки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3957" y="411510"/>
            <a:ext cx="4810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Третий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закон Ньютона:</a:t>
            </a:r>
            <a:endParaRPr lang="ru-RU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55576" y="2865105"/>
                <a:ext cx="2341090" cy="644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3200" b="0" i="1" baseline="-25000" smtClean="0">
                          <a:latin typeface="Cambria Math"/>
                        </a:rPr>
                        <m:t>1,2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ru-RU" sz="3200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3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3200" b="0" i="1" baseline="-25000" smtClean="0">
                          <a:latin typeface="Cambria Math"/>
                        </a:rPr>
                        <m:t>2,1</m:t>
                      </m:r>
                    </m:oMath>
                  </m:oMathPara>
                </a14:m>
                <a:endParaRPr lang="ru-RU" sz="3200" baseline="-25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865105"/>
                <a:ext cx="2341090" cy="64466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755576" y="2865105"/>
            <a:ext cx="2341090" cy="7886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9161" y="2101081"/>
            <a:ext cx="4774370" cy="246278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5796136" y="3867894"/>
            <a:ext cx="576064" cy="144016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7151637" y="3495710"/>
            <a:ext cx="576064" cy="15616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Прямоугольник 11"/>
              <p:cNvSpPr/>
              <p:nvPr/>
            </p:nvSpPr>
            <p:spPr>
              <a:xfrm rot="20622439">
                <a:off x="5657314" y="3570330"/>
                <a:ext cx="589649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>
                          <a:solidFill>
                            <a:srgbClr val="7030A0"/>
                          </a:solidFill>
                          <a:latin typeface="Cambria Math"/>
                        </a:rPr>
                        <m:t>1,2</m:t>
                      </m:r>
                    </m:oMath>
                  </m:oMathPara>
                </a14:m>
                <a:endParaRPr lang="ru-RU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22439">
                <a:off x="5657314" y="3570330"/>
                <a:ext cx="589649" cy="4029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17391" r="-44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Прямоугольник 12"/>
              <p:cNvSpPr/>
              <p:nvPr/>
            </p:nvSpPr>
            <p:spPr>
              <a:xfrm rot="20589096">
                <a:off x="7109569" y="3156396"/>
                <a:ext cx="572016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>
                          <a:solidFill>
                            <a:srgbClr val="00B0F0"/>
                          </a:solidFill>
                          <a:latin typeface="Cambria Math"/>
                        </a:rPr>
                        <m:t>2,1</m:t>
                      </m:r>
                    </m:oMath>
                  </m:oMathPara>
                </a14:m>
                <a:endParaRPr lang="ru-RU" baseline="-250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89096">
                <a:off x="7109569" y="3156396"/>
                <a:ext cx="572016" cy="4029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6304" r="-54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69987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 animBg="1"/>
      <p:bldP spid="5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4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1114441" y="336496"/>
                <a:ext cx="176497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1,2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400" baseline="-25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441" y="336496"/>
                <a:ext cx="1764970" cy="5064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20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1114441" y="1084494"/>
                <a:ext cx="199420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2,1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ru-RU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400" baseline="-25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441" y="1084494"/>
                <a:ext cx="1994200" cy="50642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08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3108641" y="809215"/>
                <a:ext cx="2190023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400" baseline="-25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641" y="809215"/>
                <a:ext cx="2190023" cy="45313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18919" r="-11142" b="-67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6599499" y="613369"/>
                <a:ext cx="1837811" cy="942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8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acc>
                            <m:accPr>
                              <m:chr m:val="⃗"/>
                              <m:ctrlPr>
                                <a:rPr lang="ru-RU" sz="28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800" b="0" i="1" baseline="-2500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800" b="0" i="1" baseline="-25000" smtClean="0">
                              <a:latin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499" y="613369"/>
                <a:ext cx="1837811" cy="94224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авая фигурная скобка 15"/>
          <p:cNvSpPr/>
          <p:nvPr/>
        </p:nvSpPr>
        <p:spPr>
          <a:xfrm>
            <a:off x="2963159" y="407754"/>
            <a:ext cx="170546" cy="1353479"/>
          </a:xfrm>
          <a:prstGeom prst="rightBrace">
            <a:avLst>
              <a:gd name="adj1" fmla="val 130000"/>
              <a:gd name="adj2" fmla="val 5000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596001" y="971209"/>
            <a:ext cx="576064" cy="2265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99498" y="631283"/>
            <a:ext cx="1837811" cy="10012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160612" y="1967350"/>
            <a:ext cx="1539371" cy="31829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343583" y="1961619"/>
            <a:ext cx="1539371" cy="3182971"/>
          </a:xfrm>
          <a:prstGeom prst="rect">
            <a:avLst/>
          </a:prstGeom>
        </p:spPr>
      </p:pic>
      <p:cxnSp>
        <p:nvCxnSpPr>
          <p:cNvPr id="21" name="Прямая со стрелкой 20"/>
          <p:cNvCxnSpPr/>
          <p:nvPr/>
        </p:nvCxnSpPr>
        <p:spPr>
          <a:xfrm flipH="1">
            <a:off x="638469" y="3558835"/>
            <a:ext cx="756906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угольник 21"/>
              <p:cNvSpPr/>
              <p:nvPr/>
            </p:nvSpPr>
            <p:spPr>
              <a:xfrm>
                <a:off x="823087" y="3150173"/>
                <a:ext cx="38767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87" y="3150173"/>
                <a:ext cx="387670" cy="40293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22727" r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рямоугольник 22"/>
          <p:cNvSpPr/>
          <p:nvPr/>
        </p:nvSpPr>
        <p:spPr>
          <a:xfrm>
            <a:off x="7704754" y="2615884"/>
            <a:ext cx="437992" cy="187220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3764877" y="3551988"/>
            <a:ext cx="756906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521783" y="3551988"/>
            <a:ext cx="756906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Прямоугольник 23"/>
              <p:cNvSpPr/>
              <p:nvPr/>
            </p:nvSpPr>
            <p:spPr>
              <a:xfrm>
                <a:off x="3848505" y="3075806"/>
                <a:ext cx="589649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>
                          <a:latin typeface="Cambria Math"/>
                        </a:rPr>
                        <m:t>1,2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505" y="3075806"/>
                <a:ext cx="589649" cy="4029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22727" r="-9278"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4572000" y="3075806"/>
                <a:ext cx="589649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i="1" baseline="-25000">
                          <a:latin typeface="Cambria Math"/>
                        </a:rPr>
                        <m:t>2,1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75806"/>
                <a:ext cx="589649" cy="4029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22727" r="-8247"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602906" y="1863864"/>
            <a:ext cx="79825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Ускорения</a:t>
            </a:r>
            <a:r>
              <a:rPr lang="ru-RU" sz="2000" dirty="0">
                <a:solidFill>
                  <a:schemeClr val="tx2"/>
                </a:solidFill>
              </a:rPr>
              <a:t>, приобретаемые точками, обратно пропорциональны их массам и направлены в противоположные стороны</a:t>
            </a:r>
          </a:p>
        </p:txBody>
      </p:sp>
    </p:spTree>
    <p:extLst>
      <p:ext uri="{BB962C8B-B14F-4D97-AF65-F5344CB8AC3E}">
        <p14:creationId xmlns:p14="http://schemas.microsoft.com/office/powerpoint/2010/main" xmlns="" val="716139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5" grpId="0" animBg="1"/>
      <p:bldP spid="17" grpId="0" animBg="1"/>
      <p:bldP spid="22" grpId="0" animBg="1"/>
      <p:bldP spid="23" grpId="0" animBg="1"/>
      <p:bldP spid="24" grpId="0" animBg="1"/>
      <p:bldP spid="27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9502"/>
            <a:ext cx="5616624" cy="4428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907704" y="1172912"/>
            <a:ext cx="2088232" cy="3091133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3491880" y="3649322"/>
            <a:ext cx="1152128" cy="504056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339752" y="4153378"/>
            <a:ext cx="1152128" cy="47086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 rot="20261573">
                <a:off x="2577794" y="4018017"/>
                <a:ext cx="533544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00"/>
                          </a:solidFill>
                          <a:latin typeface="Cambria Math"/>
                        </a:rPr>
                        <m:t>тр</m:t>
                      </m:r>
                    </m:oMath>
                  </m:oMathPara>
                </a14:m>
                <a:endParaRPr lang="ru-RU" baseline="-25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61573">
                <a:off x="2577794" y="4018017"/>
                <a:ext cx="533544" cy="4029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8750" r="-102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 rot="20177676">
                <a:off x="3897233" y="3376003"/>
                <a:ext cx="623312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ru-RU" b="0" i="1" baseline="-25000" smtClean="0">
                        <a:solidFill>
                          <a:srgbClr val="FFFF00"/>
                        </a:solidFill>
                        <a:latin typeface="Cambria Math"/>
                      </a:rPr>
                      <m:t>т</m:t>
                    </m:r>
                  </m:oMath>
                </a14:m>
                <a:r>
                  <a:rPr lang="ru-RU" baseline="-25000" dirty="0" smtClean="0">
                    <a:solidFill>
                      <a:srgbClr val="FFFF00"/>
                    </a:solidFill>
                  </a:rPr>
                  <a:t>яги</a:t>
                </a:r>
                <a:endParaRPr lang="ru-RU" baseline="-25000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7676">
                <a:off x="3897233" y="3376003"/>
                <a:ext cx="623312" cy="40293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1653" t="-11765" r="-41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 flipV="1">
            <a:off x="3803292" y="2980501"/>
            <a:ext cx="840716" cy="2697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 rot="20594261">
                <a:off x="4037926" y="3083038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94261">
                <a:off x="4037926" y="3083038"/>
                <a:ext cx="371447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23684" r="-181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Прямоугольник 18"/>
          <p:cNvSpPr/>
          <p:nvPr/>
        </p:nvSpPr>
        <p:spPr>
          <a:xfrm>
            <a:off x="6012160" y="630565"/>
            <a:ext cx="29607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C</a:t>
            </a:r>
            <a:r>
              <a:rPr lang="ru-RU" sz="2800" u="sng" dirty="0" smtClean="0"/>
              <a:t>илы</a:t>
            </a:r>
            <a:r>
              <a:rPr lang="ru-RU" sz="2800" dirty="0"/>
              <a:t>, </a:t>
            </a:r>
            <a:r>
              <a:rPr lang="ru-RU" sz="2800" dirty="0" smtClean="0"/>
              <a:t>возникающие </a:t>
            </a:r>
            <a:r>
              <a:rPr lang="ru-RU" sz="2800" dirty="0"/>
              <a:t>в </a:t>
            </a:r>
            <a:r>
              <a:rPr lang="ru-RU" sz="2800" dirty="0" smtClean="0"/>
              <a:t>результате взаимодействия </a:t>
            </a:r>
            <a:r>
              <a:rPr lang="ru-RU" sz="2800" dirty="0"/>
              <a:t>тел, </a:t>
            </a:r>
            <a:r>
              <a:rPr lang="ru-RU" sz="2800" dirty="0" smtClean="0"/>
              <a:t>являются </a:t>
            </a:r>
            <a:r>
              <a:rPr lang="ru-RU" sz="2800" dirty="0"/>
              <a:t>силами </a:t>
            </a:r>
            <a:r>
              <a:rPr lang="ru-RU" sz="2800" u="sng" dirty="0" smtClean="0"/>
              <a:t>одной и той же природы</a:t>
            </a:r>
            <a:endParaRPr lang="ru-RU" sz="28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 rot="20125595">
                <a:off x="539551" y="3929225"/>
                <a:ext cx="1568571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rgbClr val="00FF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FF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rgbClr val="00FF00"/>
                          </a:solidFill>
                          <a:latin typeface="Cambria Math"/>
                        </a:rPr>
                        <m:t>земли</m:t>
                      </m:r>
                      <m:r>
                        <a:rPr lang="ru-RU" sz="2400" i="1">
                          <a:solidFill>
                            <a:srgbClr val="00FF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rgbClr val="00FF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solidFill>
                                <a:srgbClr val="00FF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2400" dirty="0">
                  <a:solidFill>
                    <a:srgbClr val="00FF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25595">
                <a:off x="539551" y="3929225"/>
                <a:ext cx="1568571" cy="50885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491880" y="559603"/>
                <a:ext cx="1991507" cy="6712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0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чел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0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земли</m:t>
                              </m:r>
                            </m:sub>
                          </m:sSub>
                        </m:den>
                      </m:f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земли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чел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59603"/>
                <a:ext cx="1991507" cy="671209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8236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516078"/>
            <a:ext cx="2451092" cy="26199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10"/>
          <a:stretch/>
        </p:blipFill>
        <p:spPr>
          <a:xfrm>
            <a:off x="809582" y="3165694"/>
            <a:ext cx="2772307" cy="8534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90" t="13833" r="25220" b="9432"/>
          <a:stretch/>
        </p:blipFill>
        <p:spPr>
          <a:xfrm>
            <a:off x="395536" y="433281"/>
            <a:ext cx="1800200" cy="1850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16" t="34074" r="30667" b="40000"/>
          <a:stretch/>
        </p:blipFill>
        <p:spPr>
          <a:xfrm>
            <a:off x="4067943" y="760641"/>
            <a:ext cx="1262353" cy="1195716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2110234" y="1358499"/>
            <a:ext cx="2004069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112268" y="1358499"/>
            <a:ext cx="739652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372616" y="1358499"/>
            <a:ext cx="739652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Прямоугольник 28"/>
              <p:cNvSpPr/>
              <p:nvPr/>
            </p:nvSpPr>
            <p:spPr>
              <a:xfrm>
                <a:off x="2531379" y="843558"/>
                <a:ext cx="413792" cy="437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>
                          <a:latin typeface="Cambria Math"/>
                        </a:rPr>
                        <m:t>1,2</m:t>
                      </m:r>
                    </m:oMath>
                  </m:oMathPara>
                </a14:m>
                <a:endParaRPr lang="en-US" sz="2000" baseline="-25000" dirty="0"/>
              </a:p>
            </p:txBody>
          </p:sp>
        </mc:Choice>
        <mc:Fallback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379" y="843558"/>
                <a:ext cx="413792" cy="43749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6667" r="-33824" b="-1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Прямоугольник 29"/>
              <p:cNvSpPr/>
              <p:nvPr/>
            </p:nvSpPr>
            <p:spPr>
              <a:xfrm>
                <a:off x="3151878" y="847785"/>
                <a:ext cx="633891" cy="4374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>
                          <a:latin typeface="Cambria Math"/>
                        </a:rPr>
                        <m:t>2,1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878" y="847785"/>
                <a:ext cx="633891" cy="43749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19444" r="-9615"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Прямоугольник 30"/>
          <p:cNvSpPr/>
          <p:nvPr/>
        </p:nvSpPr>
        <p:spPr>
          <a:xfrm>
            <a:off x="1189207" y="2261627"/>
            <a:ext cx="3846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Силы </a:t>
            </a:r>
            <a:r>
              <a:rPr lang="ru-RU" sz="2400" dirty="0">
                <a:solidFill>
                  <a:schemeClr val="tx2"/>
                </a:solidFill>
              </a:rPr>
              <a:t>всемирного тяготения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510"/>
          <a:stretch/>
        </p:blipFill>
        <p:spPr bwMode="auto">
          <a:xfrm>
            <a:off x="5289657" y="3536962"/>
            <a:ext cx="1401944" cy="45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1910654" y="4243933"/>
            <a:ext cx="2403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Магнитные силы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516216" y="3156589"/>
            <a:ext cx="2224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Силы упругости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614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5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1.7284E-6 L -0.16337 -0.00587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77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56" t="9301" r="50000" b="73511"/>
          <a:stretch/>
        </p:blipFill>
        <p:spPr>
          <a:xfrm>
            <a:off x="392632" y="322211"/>
            <a:ext cx="1872208" cy="11017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49038" y="1241031"/>
            <a:ext cx="648072" cy="20882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28096" y="3171529"/>
            <a:ext cx="576064" cy="56234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>
            <a:stCxn id="4" idx="0"/>
          </p:cNvCxnSpPr>
          <p:nvPr/>
        </p:nvCxnSpPr>
        <p:spPr>
          <a:xfrm>
            <a:off x="1216128" y="3171529"/>
            <a:ext cx="0" cy="112841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216128" y="1978428"/>
            <a:ext cx="0" cy="119310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5217460" y="572690"/>
            <a:ext cx="3600400" cy="994394"/>
            <a:chOff x="3735180" y="2859782"/>
            <a:chExt cx="4309570" cy="99439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139952" y="3566132"/>
              <a:ext cx="3600400" cy="288044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735180" y="3449564"/>
              <a:ext cx="4309570" cy="11656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406365" y="2859782"/>
              <a:ext cx="1067573" cy="58978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" name="Прямая со стрелкой 16"/>
          <p:cNvCxnSpPr/>
          <p:nvPr/>
        </p:nvCxnSpPr>
        <p:spPr>
          <a:xfrm flipH="1">
            <a:off x="7059588" y="1228894"/>
            <a:ext cx="1" cy="6381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 flipH="1" flipV="1">
            <a:off x="7036728" y="1207835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 flipV="1">
            <a:off x="7059585" y="511989"/>
            <a:ext cx="1" cy="63814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 flipH="1" flipV="1">
            <a:off x="7036727" y="1116753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7002137" y="864763"/>
            <a:ext cx="1" cy="63814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 flipH="1" flipV="1">
            <a:off x="6979279" y="84472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7082446" y="1575497"/>
                <a:ext cx="385875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446" y="1575497"/>
                <a:ext cx="385875" cy="4029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7050755" y="496771"/>
                <a:ext cx="41152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755" y="496771"/>
                <a:ext cx="411523" cy="4029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6544542" y="1125151"/>
                <a:ext cx="4921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542" y="1125151"/>
                <a:ext cx="492186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2000" r="-36250" b="-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1176608" y="4011697"/>
                <a:ext cx="385875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608" y="4011697"/>
                <a:ext cx="385875" cy="40293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1328736" y="1867034"/>
                <a:ext cx="6185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упр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736" y="1867034"/>
                <a:ext cx="618503" cy="4029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21212" r="-1980"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Овал 27"/>
          <p:cNvSpPr/>
          <p:nvPr/>
        </p:nvSpPr>
        <p:spPr>
          <a:xfrm flipH="1" flipV="1">
            <a:off x="1193268" y="314866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988018" y="1667975"/>
            <a:ext cx="4752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Вес тела </a:t>
            </a:r>
            <a:r>
              <a:rPr lang="ru-RU" sz="2000" dirty="0" smtClean="0"/>
              <a:t>— сила, с которой тело, вследствие своего притяжения к Земле, действует на опору или подвес</a:t>
            </a:r>
            <a:endParaRPr lang="ru-RU" sz="2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208955" y="2808593"/>
            <a:ext cx="36835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Силу, с которой опора действует на </a:t>
            </a:r>
            <a:r>
              <a:rPr lang="ru-RU" sz="2000" dirty="0" smtClean="0"/>
              <a:t>тело, называют </a:t>
            </a:r>
            <a:r>
              <a:rPr lang="ru-RU" sz="2400" dirty="0">
                <a:solidFill>
                  <a:srgbClr val="C00000"/>
                </a:solidFill>
              </a:rPr>
              <a:t>силой реакции опоры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2123728" y="3747288"/>
            <a:ext cx="2903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Силы приложены к </a:t>
            </a:r>
            <a:r>
              <a:rPr lang="ru-RU" sz="2400" u="sng" dirty="0" smtClean="0">
                <a:solidFill>
                  <a:schemeClr val="tx2"/>
                </a:solidFill>
              </a:rPr>
              <a:t>разным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smtClean="0"/>
              <a:t>телам</a:t>
            </a:r>
            <a:endParaRPr lang="ru-RU" sz="24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1154590" y="3452702"/>
            <a:ext cx="1" cy="589173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 flipH="1" flipV="1">
            <a:off x="1131731" y="3432660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/>
              <p:cNvSpPr txBox="1"/>
              <p:nvPr/>
            </p:nvSpPr>
            <p:spPr>
              <a:xfrm>
                <a:off x="723942" y="3710354"/>
                <a:ext cx="4921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42" y="3710354"/>
                <a:ext cx="492186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12000" r="-36250" b="-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199958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6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3" grpId="0"/>
      <p:bldP spid="29" grpId="0"/>
      <p:bldP spid="31" grpId="0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339501"/>
            <a:ext cx="5891770" cy="4418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37"/>
          <a:stretch/>
        </p:blipFill>
        <p:spPr>
          <a:xfrm>
            <a:off x="3059832" y="2930040"/>
            <a:ext cx="2272258" cy="17519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469"/>
          <a:stretch/>
        </p:blipFill>
        <p:spPr>
          <a:xfrm>
            <a:off x="395536" y="2893323"/>
            <a:ext cx="1248916" cy="18684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1792879"/>
            <a:ext cx="582665" cy="8085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8603" y="1283368"/>
            <a:ext cx="1224136" cy="10373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39759" y="555526"/>
            <a:ext cx="24047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Результаты опытов ни-чем </a:t>
            </a:r>
            <a:r>
              <a:rPr lang="ru-RU" sz="2800" dirty="0"/>
              <a:t>не </a:t>
            </a:r>
            <a:r>
              <a:rPr lang="ru-RU" sz="2800" dirty="0" err="1" smtClean="0"/>
              <a:t>отли</a:t>
            </a:r>
            <a:r>
              <a:rPr lang="ru-RU" sz="2800" dirty="0" smtClean="0"/>
              <a:t>-чаются от ре-</a:t>
            </a:r>
            <a:r>
              <a:rPr lang="ru-RU" sz="2800" dirty="0" err="1" smtClean="0"/>
              <a:t>зультатов</a:t>
            </a:r>
            <a:r>
              <a:rPr lang="ru-RU" sz="2800" dirty="0" smtClean="0"/>
              <a:t> опыта, про-веденных на земле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700" y="2339857"/>
            <a:ext cx="522640" cy="59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0140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505" y="428440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</a:rPr>
              <a:t>Принцип </a:t>
            </a:r>
            <a:endParaRPr lang="ru-RU" sz="3200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относительности Галилея: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741" y="428440"/>
            <a:ext cx="2459360" cy="332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5908252" y="3790628"/>
            <a:ext cx="2962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400" dirty="0" smtClean="0">
                <a:latin typeface="Calibri" pitchFamily="34" charset="0"/>
                <a:cs typeface="Calibri" pitchFamily="34" charset="0"/>
              </a:rPr>
              <a:t>Галил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ео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Галил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ей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02.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1564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8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 01.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1642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506" y="1347614"/>
            <a:ext cx="53285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всякое механическое явление при одних и тех же начальных условиях протекает одинаково в любой инерциальной системе отсчёта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0502" y="3594383"/>
            <a:ext cx="50545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Инерциальные </a:t>
            </a:r>
            <a:r>
              <a:rPr lang="ru-RU" sz="2800" dirty="0">
                <a:solidFill>
                  <a:schemeClr val="tx2"/>
                </a:solidFill>
              </a:rPr>
              <a:t>системы </a:t>
            </a:r>
            <a:r>
              <a:rPr lang="ru-RU" sz="2800" dirty="0" smtClean="0">
                <a:solidFill>
                  <a:schemeClr val="tx2"/>
                </a:solidFill>
              </a:rPr>
              <a:t>отсчёта </a:t>
            </a:r>
            <a:r>
              <a:rPr lang="ru-RU" sz="2800" u="sng" dirty="0" smtClean="0">
                <a:solidFill>
                  <a:schemeClr val="tx2"/>
                </a:solidFill>
              </a:rPr>
              <a:t>равноправны</a:t>
            </a:r>
            <a:endParaRPr lang="ru-RU" sz="28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473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4634" y="915566"/>
            <a:ext cx="5635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две материальные точки взаимодействуют с силами, равными по величине, противоположно направленными и расположенными вдоль прямой, соединяющей эти точки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350072" y="367306"/>
            <a:ext cx="4304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Третий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закон Ньютона: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816781" y="602114"/>
            <a:ext cx="1798377" cy="626904"/>
            <a:chOff x="487261" y="1823885"/>
            <a:chExt cx="1798377" cy="62690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" name="TextBox 3"/>
                <p:cNvSpPr txBox="1"/>
                <p:nvPr/>
              </p:nvSpPr>
              <p:spPr>
                <a:xfrm>
                  <a:off x="487261" y="1823885"/>
                  <a:ext cx="1798377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2400" b="0" i="1" baseline="-25000" smtClean="0">
                            <a:latin typeface="Cambria Math"/>
                          </a:rPr>
                          <m:t>1,2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r>
                          <a:rPr lang="ru-RU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ru-RU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2400" b="0" i="1" baseline="-25000" smtClean="0">
                            <a:latin typeface="Cambria Math"/>
                          </a:rPr>
                          <m:t>2,1</m:t>
                        </m:r>
                      </m:oMath>
                    </m:oMathPara>
                  </a14:m>
                  <a:endParaRPr lang="ru-RU" sz="2400" baseline="-25000" dirty="0"/>
                </a:p>
              </p:txBody>
            </p:sp>
          </mc:Choice>
          <mc:Fallback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261" y="1823885"/>
                  <a:ext cx="1798377" cy="506421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1084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Скругленный прямоугольник 4"/>
            <p:cNvSpPr/>
            <p:nvPr/>
          </p:nvSpPr>
          <p:spPr>
            <a:xfrm>
              <a:off x="487261" y="1823885"/>
              <a:ext cx="1798377" cy="626904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851678" y="3666222"/>
            <a:ext cx="2950629" cy="1149933"/>
            <a:chOff x="5267549" y="1996545"/>
            <a:chExt cx="3600400" cy="1481657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267549" y="2072464"/>
              <a:ext cx="3600400" cy="994394"/>
              <a:chOff x="3735180" y="2859782"/>
              <a:chExt cx="4309570" cy="994394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4139952" y="3566132"/>
                <a:ext cx="3600400" cy="288044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735180" y="3449564"/>
                <a:ext cx="4309570" cy="11656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5406365" y="2859782"/>
                <a:ext cx="1067573" cy="58978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4" name="Прямая со стрелкой 13"/>
            <p:cNvCxnSpPr/>
            <p:nvPr/>
          </p:nvCxnSpPr>
          <p:spPr>
            <a:xfrm flipH="1">
              <a:off x="7109677" y="2728668"/>
              <a:ext cx="1" cy="63814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Овал 14"/>
            <p:cNvSpPr/>
            <p:nvPr/>
          </p:nvSpPr>
          <p:spPr>
            <a:xfrm flipH="1" flipV="1">
              <a:off x="7086817" y="2707609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 flipH="1" flipV="1">
              <a:off x="7109674" y="2011763"/>
              <a:ext cx="1" cy="63814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Овал 16"/>
            <p:cNvSpPr/>
            <p:nvPr/>
          </p:nvSpPr>
          <p:spPr>
            <a:xfrm flipH="1" flipV="1">
              <a:off x="7086816" y="2616527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132535" y="3075271"/>
                  <a:ext cx="385875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2535" y="3075271"/>
                  <a:ext cx="385875" cy="402931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r="-1923" b="-2156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100844" y="1996545"/>
                  <a:ext cx="411523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0844" y="1996545"/>
                  <a:ext cx="411523" cy="40293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r="-3636" b="-2156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extBox 25"/>
          <p:cNvSpPr txBox="1"/>
          <p:nvPr/>
        </p:nvSpPr>
        <p:spPr>
          <a:xfrm>
            <a:off x="12625" y="2407906"/>
            <a:ext cx="4752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Вес тела </a:t>
            </a:r>
            <a:r>
              <a:rPr lang="ru-RU" sz="2000" dirty="0" smtClean="0"/>
              <a:t>— сила, с которой тело, вследствие своего притяжения к Земле, действует на опору или подвес</a:t>
            </a:r>
            <a:endParaRPr lang="ru-RU" sz="2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954715" y="2407906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Принцип относительности Галилея:</a:t>
            </a:r>
            <a:r>
              <a:rPr lang="ru-RU" sz="2000" dirty="0" smtClean="0"/>
              <a:t> всякое </a:t>
            </a:r>
            <a:r>
              <a:rPr lang="ru-RU" sz="2000" dirty="0"/>
              <a:t>механическое явление при одних и тех же начальных условиях протекает одинаково в любой инерциальной системе отсчёта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41607" y="1361172"/>
            <a:ext cx="2062977" cy="1046733"/>
            <a:chOff x="3889161" y="2101081"/>
            <a:chExt cx="4774370" cy="246278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89161" y="2101081"/>
              <a:ext cx="4774370" cy="2462780"/>
            </a:xfrm>
            <a:prstGeom prst="rect">
              <a:avLst/>
            </a:prstGeom>
          </p:spPr>
        </p:pic>
        <p:cxnSp>
          <p:nvCxnSpPr>
            <p:cNvPr id="25" name="Прямая со стрелкой 24"/>
            <p:cNvCxnSpPr/>
            <p:nvPr/>
          </p:nvCxnSpPr>
          <p:spPr>
            <a:xfrm flipV="1">
              <a:off x="5796136" y="3867894"/>
              <a:ext cx="576064" cy="144016"/>
            </a:xfrm>
            <a:prstGeom prst="straightConnector1">
              <a:avLst/>
            </a:prstGeom>
            <a:ln w="12700">
              <a:solidFill>
                <a:srgbClr val="00FF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flipH="1">
              <a:off x="7151637" y="3495710"/>
              <a:ext cx="576064" cy="15616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Прямоугольник 27"/>
                <p:cNvSpPr/>
                <p:nvPr/>
              </p:nvSpPr>
              <p:spPr>
                <a:xfrm rot="20622439">
                  <a:off x="5553000" y="3284689"/>
                  <a:ext cx="950909" cy="62321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0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1000" i="1" baseline="-25000">
                            <a:solidFill>
                              <a:srgbClr val="FF0000"/>
                            </a:solidFill>
                            <a:latin typeface="Cambria Math"/>
                          </a:rPr>
                          <m:t>1,2</m:t>
                        </m:r>
                      </m:oMath>
                    </m:oMathPara>
                  </a14:m>
                  <a:endParaRPr lang="ru-RU" sz="1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28" name="Прямоугольник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622439">
                  <a:off x="5553000" y="3284689"/>
                  <a:ext cx="950909" cy="623219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327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Прямоугольник 28"/>
                <p:cNvSpPr/>
                <p:nvPr/>
              </p:nvSpPr>
              <p:spPr>
                <a:xfrm rot="20589096">
                  <a:off x="6935356" y="3020859"/>
                  <a:ext cx="928650" cy="62321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000" i="1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1000" i="1" baseline="-25000">
                            <a:solidFill>
                              <a:srgbClr val="00B0F0"/>
                            </a:solidFill>
                            <a:latin typeface="Cambria Math"/>
                          </a:rPr>
                          <m:t>2,1</m:t>
                        </m:r>
                      </m:oMath>
                    </m:oMathPara>
                  </a14:m>
                  <a:endParaRPr lang="ru-RU" sz="1000" baseline="-250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>
            <p:sp>
              <p:nvSpPr>
                <p:cNvPr id="29" name="Прямоугольник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589096">
                  <a:off x="6935356" y="3020859"/>
                  <a:ext cx="928650" cy="623219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32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3370596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6" grpId="0"/>
      <p:bldP spid="3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312</Words>
  <Application>Microsoft Office PowerPoint</Application>
  <PresentationFormat>Экран (16:9)</PresentationFormat>
  <Paragraphs>71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</cp:revision>
  <dcterms:created xsi:type="dcterms:W3CDTF">2013-09-23T09:34:05Z</dcterms:created>
  <dcterms:modified xsi:type="dcterms:W3CDTF">2016-09-25T14:17:22Z</dcterms:modified>
</cp:coreProperties>
</file>